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PT Sans Narrow"/>
      <p:regular r:id="rId32"/>
      <p:bold r:id="rId33"/>
    </p:embeddedFont>
    <p:embeddedFont>
      <p:font typeface="Palatino Linotype"/>
      <p:regular r:id="rId34"/>
      <p:bold r:id="rId35"/>
      <p:italic r:id="rId36"/>
      <p:boldItalic r:id="rId37"/>
    </p:embeddedFont>
    <p:embeddedFont>
      <p:font typeface="Open Sans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42" roundtripDataSignature="AMtx7mijH084b8E5o2x59g1ulzu/Lebd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italic.fntdata"/><Relationship Id="rId20" Type="http://schemas.openxmlformats.org/officeDocument/2006/relationships/slide" Target="slides/slide15.xml"/><Relationship Id="rId42" Type="http://customschemas.google.com/relationships/presentationmetadata" Target="metadata"/><Relationship Id="rId41" Type="http://schemas.openxmlformats.org/officeDocument/2006/relationships/font" Target="fonts/OpenSans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TSansNarrow-bold.fntdata"/><Relationship Id="rId10" Type="http://schemas.openxmlformats.org/officeDocument/2006/relationships/slide" Target="slides/slide5.xml"/><Relationship Id="rId32" Type="http://schemas.openxmlformats.org/officeDocument/2006/relationships/font" Target="fonts/PTSansNarrow-regular.fntdata"/><Relationship Id="rId13" Type="http://schemas.openxmlformats.org/officeDocument/2006/relationships/slide" Target="slides/slide8.xml"/><Relationship Id="rId35" Type="http://schemas.openxmlformats.org/officeDocument/2006/relationships/font" Target="fonts/PalatinoLinotype-bold.fntdata"/><Relationship Id="rId12" Type="http://schemas.openxmlformats.org/officeDocument/2006/relationships/slide" Target="slides/slide7.xml"/><Relationship Id="rId34" Type="http://schemas.openxmlformats.org/officeDocument/2006/relationships/font" Target="fonts/PalatinoLinotype-regular.fntdata"/><Relationship Id="rId15" Type="http://schemas.openxmlformats.org/officeDocument/2006/relationships/slide" Target="slides/slide10.xml"/><Relationship Id="rId37" Type="http://schemas.openxmlformats.org/officeDocument/2006/relationships/font" Target="fonts/PalatinoLinotype-boldItalic.fntdata"/><Relationship Id="rId14" Type="http://schemas.openxmlformats.org/officeDocument/2006/relationships/slide" Target="slides/slide9.xml"/><Relationship Id="rId36" Type="http://schemas.openxmlformats.org/officeDocument/2006/relationships/font" Target="fonts/PalatinoLinotype-italic.fntdata"/><Relationship Id="rId17" Type="http://schemas.openxmlformats.org/officeDocument/2006/relationships/slide" Target="slides/slide12.xml"/><Relationship Id="rId39" Type="http://schemas.openxmlformats.org/officeDocument/2006/relationships/font" Target="fonts/OpenSans-bold.fntdata"/><Relationship Id="rId16" Type="http://schemas.openxmlformats.org/officeDocument/2006/relationships/slide" Target="slides/slide11.xml"/><Relationship Id="rId38" Type="http://schemas.openxmlformats.org/officeDocument/2006/relationships/font" Target="fonts/OpenSans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8" name="Google Shape;168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4" name="Google Shape;174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deadline是否需要調整？no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93ea1ebb9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93ea1ebb9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71fe304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17271fe304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3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3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3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3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3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3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3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3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3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3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4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4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物件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3"/>
          <p:cNvSpPr txBox="1"/>
          <p:nvPr>
            <p:ph type="title"/>
          </p:nvPr>
        </p:nvSpPr>
        <p:spPr>
          <a:xfrm>
            <a:off x="1535413" y="603390"/>
            <a:ext cx="6479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latino Linotype"/>
              <a:buNone/>
              <a:defRPr b="0" i="0" sz="3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9pPr>
          </a:lstStyle>
          <a:p/>
        </p:txBody>
      </p:sp>
      <p:sp>
        <p:nvSpPr>
          <p:cNvPr id="64" name="Google Shape;64;p43"/>
          <p:cNvSpPr txBox="1"/>
          <p:nvPr>
            <p:ph idx="1" type="body"/>
          </p:nvPr>
        </p:nvSpPr>
        <p:spPr>
          <a:xfrm>
            <a:off x="1535413" y="1511800"/>
            <a:ext cx="6479400" cy="25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indent="-342900" lvl="1" marL="9144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indent="-330200" lvl="2" marL="13716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indent="-317500" lvl="3" marL="18288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indent="-304800" lvl="4" marL="22860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indent="-304800" lvl="5" marL="27432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indent="-304800" lvl="6" marL="32004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indent="-304800" lvl="7" marL="36576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indent="-304800" lvl="8" marL="4114800" marR="0" algn="l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65" name="Google Shape;65;p43"/>
          <p:cNvSpPr txBox="1"/>
          <p:nvPr>
            <p:ph idx="10" type="dt"/>
          </p:nvPr>
        </p:nvSpPr>
        <p:spPr>
          <a:xfrm>
            <a:off x="5646542" y="247777"/>
            <a:ext cx="23682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66" name="Google Shape;66;p43"/>
          <p:cNvSpPr txBox="1"/>
          <p:nvPr>
            <p:ph idx="11" type="ftr"/>
          </p:nvPr>
        </p:nvSpPr>
        <p:spPr>
          <a:xfrm>
            <a:off x="1535413" y="246981"/>
            <a:ext cx="39420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67" name="Google Shape;67;p43"/>
          <p:cNvSpPr txBox="1"/>
          <p:nvPr>
            <p:ph idx="12" type="sldNum"/>
          </p:nvPr>
        </p:nvSpPr>
        <p:spPr>
          <a:xfrm>
            <a:off x="487725" y="599230"/>
            <a:ext cx="7956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8" name="Google Shape;68;p43"/>
          <p:cNvCxnSpPr/>
          <p:nvPr/>
        </p:nvCxnSpPr>
        <p:spPr>
          <a:xfrm>
            <a:off x="1371687" y="599230"/>
            <a:ext cx="0" cy="8004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>
  <p:cSld name="SECTION_HEADER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4"/>
          <p:cNvSpPr txBox="1"/>
          <p:nvPr>
            <p:ph type="title"/>
          </p:nvPr>
        </p:nvSpPr>
        <p:spPr>
          <a:xfrm>
            <a:off x="1535411" y="1317098"/>
            <a:ext cx="55251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latino Linotype"/>
              <a:buNone/>
              <a:defRPr b="0" i="0" sz="3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9pPr>
          </a:lstStyle>
          <a:p/>
        </p:txBody>
      </p:sp>
      <p:sp>
        <p:nvSpPr>
          <p:cNvPr id="71" name="Google Shape;71;p44"/>
          <p:cNvSpPr txBox="1"/>
          <p:nvPr>
            <p:ph idx="1" type="body"/>
          </p:nvPr>
        </p:nvSpPr>
        <p:spPr>
          <a:xfrm>
            <a:off x="1535412" y="2854647"/>
            <a:ext cx="55251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indent="-228600" lvl="1" marL="9144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indent="-228600" lvl="2" marL="13716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35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indent="-228600" lvl="3" marL="18288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indent="-228600" lvl="4" marL="22860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indent="-228600" lvl="5" marL="27432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indent="-228600" lvl="6" marL="32004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indent="-228600" lvl="7" marL="36576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indent="-228600" lvl="8" marL="4114800" marR="0" algn="l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72" name="Google Shape;72;p44"/>
          <p:cNvSpPr txBox="1"/>
          <p:nvPr>
            <p:ph idx="10" type="dt"/>
          </p:nvPr>
        </p:nvSpPr>
        <p:spPr>
          <a:xfrm>
            <a:off x="5646542" y="247777"/>
            <a:ext cx="23682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73" name="Google Shape;73;p44"/>
          <p:cNvSpPr txBox="1"/>
          <p:nvPr>
            <p:ph idx="11" type="ftr"/>
          </p:nvPr>
        </p:nvSpPr>
        <p:spPr>
          <a:xfrm>
            <a:off x="1535413" y="246981"/>
            <a:ext cx="39420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74" name="Google Shape;74;p44"/>
          <p:cNvSpPr txBox="1"/>
          <p:nvPr>
            <p:ph idx="12" type="sldNum"/>
          </p:nvPr>
        </p:nvSpPr>
        <p:spPr>
          <a:xfrm>
            <a:off x="487725" y="599230"/>
            <a:ext cx="7956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" name="Google Shape;75;p44"/>
          <p:cNvCxnSpPr/>
          <p:nvPr/>
        </p:nvCxnSpPr>
        <p:spPr>
          <a:xfrm>
            <a:off x="1371687" y="599230"/>
            <a:ext cx="0" cy="21339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4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4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" name="Google Shape;2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3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3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" name="Google Shape;47;p3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3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3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3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kaggle.com/competitions/ml2023-fall-hw3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rive.google.com/file/d/1YhZjve3DUhNRccLnxdaWRrqcdrIssfhX/view?usp=sharing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ocs.google.com/document/d/1n4RGIxXpLrTakT1TkypLvLs1dpuBJkaq/edit?usp=sharing&amp;ouid=112465961449455869485&amp;rtpof=true&amp;sd=true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docs.google.com/document/d/1n4RGIxXpLrTakT1TkypLvLs1dpuBJkaq/edit?usp=sharing&amp;ouid=112465961449455869485&amp;rtpof=true&amp;sd=true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mailto:ntueemlta2023@gmail.com" TargetMode="External"/><Relationship Id="rId4" Type="http://schemas.openxmlformats.org/officeDocument/2006/relationships/hyperlink" Target="mailto:b08209023@ntu.edu.tw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kaggle.com/competitions/ml2023-fall-hw3" TargetMode="External"/><Relationship Id="rId4" Type="http://schemas.openxmlformats.org/officeDocument/2006/relationships/hyperlink" Target="https://colab.research.google.com/drive/1_YkFH7Ajkd6zlee3feHcmOnwW0f98yDx?usp=sharing" TargetMode="External"/><Relationship Id="rId5" Type="http://schemas.openxmlformats.org/officeDocument/2006/relationships/hyperlink" Target="https://docs.google.com/document/d/1n4RGIxXpLrTakT1TkypLvLs1dpuBJkaq/edit?usp=sharing&amp;ouid=112465961449455869485&amp;rtpof=true&amp;sd=true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hyperlink" Target="https://speech.ee.ntu.edu.tw/~tlkagk/courses/ML_2017/Lecture/auto.pdf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/>
              <a:t>Machine Learning HW3</a:t>
            </a:r>
            <a:endParaRPr/>
          </a:p>
        </p:txBody>
      </p:sp>
      <p:sp>
        <p:nvSpPr>
          <p:cNvPr id="81" name="Google Shape;81;p1"/>
          <p:cNvSpPr txBox="1"/>
          <p:nvPr>
            <p:ph idx="1" type="subTitle"/>
          </p:nvPr>
        </p:nvSpPr>
        <p:spPr>
          <a:xfrm>
            <a:off x="2137225" y="2850055"/>
            <a:ext cx="4870500" cy="11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MLTAs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ntueemlta2023@gmail.com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0" name="Google Shape;140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Task Description - Embedding </a:t>
            </a:r>
            <a:endParaRPr sz="2000">
              <a:solidFill>
                <a:srgbClr val="B7B7B7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" sz="1800">
                <a:solidFill>
                  <a:srgbClr val="B7B7B7"/>
                </a:solidFill>
              </a:rPr>
              <a:t>Task: mage clustering</a:t>
            </a:r>
            <a:endParaRPr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Kaggle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Requirements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Grading Policy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FAQ</a:t>
            </a:r>
            <a:endParaRPr sz="20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Kaggle - Info </a:t>
            </a:r>
            <a:r>
              <a:rPr lang="en" sz="1800"/>
              <a:t>1/2</a:t>
            </a:r>
            <a:endParaRPr sz="1800"/>
          </a:p>
        </p:txBody>
      </p:sp>
      <p:sp>
        <p:nvSpPr>
          <p:cNvPr id="146" name="Google Shape;146;p16"/>
          <p:cNvSpPr txBox="1"/>
          <p:nvPr>
            <p:ph idx="1" type="body"/>
          </p:nvPr>
        </p:nvSpPr>
        <p:spPr>
          <a:xfrm>
            <a:off x="311700" y="1152425"/>
            <a:ext cx="8520600" cy="35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Kaggle 連結 :</a:t>
            </a:r>
            <a:r>
              <a:rPr lang="en" sz="1400"/>
              <a:t> </a:t>
            </a: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ML2023 FALL HW3 | Kaggle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個人進行，不需組隊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隊名: </a:t>
            </a:r>
            <a:endParaRPr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修課學生：學號_任意名稱（ex: </a:t>
            </a:r>
            <a:r>
              <a:rPr lang="en" sz="1600">
                <a:solidFill>
                  <a:srgbClr val="FF0000"/>
                </a:solidFill>
              </a:rPr>
              <a:t>r10942198_abc123</a:t>
            </a:r>
            <a:r>
              <a:rPr lang="en" sz="1600"/>
              <a:t>）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每天上傳上限 </a:t>
            </a:r>
            <a:r>
              <a:rPr lang="en" sz="1600">
                <a:solidFill>
                  <a:srgbClr val="FF0000"/>
                </a:solidFill>
              </a:rPr>
              <a:t>5 </a:t>
            </a:r>
            <a:r>
              <a:rPr lang="en" sz="1600"/>
              <a:t>次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Leaderboard上所顯示為public score，在Kaggle Deadline前可以選擇2份submission作為private score的評分依據。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test set的資料將被分為兩份，一半為public，另一半為private。</a:t>
            </a:r>
            <a:endParaRPr sz="1600"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Kaggle - format </a:t>
            </a:r>
            <a:r>
              <a:rPr lang="en" sz="1800"/>
              <a:t>2/2</a:t>
            </a:r>
            <a:endParaRPr/>
          </a:p>
        </p:txBody>
      </p:sp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311700" y="1266325"/>
            <a:ext cx="43575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預測 trainX.npy 的 data 來自哪個 dataset，將預測結果上傳至kaggle</a:t>
            </a:r>
            <a:endParaRPr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Upload format : csv file</a:t>
            </a:r>
            <a:endParaRPr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第一行必須是 id,label</a:t>
            </a:r>
            <a:endParaRPr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第二行開始，每行分別為id值及預測結果 (binary)，以逗號隔開</a:t>
            </a:r>
            <a:endParaRPr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Evaluation: Accuracy</a:t>
            </a:r>
            <a:br>
              <a:rPr lang="en" sz="1600"/>
            </a:b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範例格式如右</a:t>
            </a:r>
            <a:endParaRPr sz="1600"/>
          </a:p>
        </p:txBody>
      </p:sp>
      <p:pic>
        <p:nvPicPr>
          <p:cNvPr id="153" name="Google Shape;153;p17"/>
          <p:cNvPicPr preferRelativeResize="0"/>
          <p:nvPr/>
        </p:nvPicPr>
        <p:blipFill rotWithShape="1">
          <a:blip r:embed="rId3">
            <a:alphaModFix/>
          </a:blip>
          <a:srcRect b="0" l="0" r="58807" t="0"/>
          <a:stretch/>
        </p:blipFill>
        <p:spPr>
          <a:xfrm>
            <a:off x="5456675" y="472250"/>
            <a:ext cx="2331724" cy="419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59" name="Google Shape;159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Task Description - Embedding </a:t>
            </a:r>
            <a:endParaRPr sz="2000">
              <a:solidFill>
                <a:srgbClr val="B7B7B7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" sz="1800">
                <a:solidFill>
                  <a:srgbClr val="B7B7B7"/>
                </a:solidFill>
              </a:rPr>
              <a:t>Task: mage clustering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Kaggle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Requirements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Grading Policy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FAQ</a:t>
            </a:r>
            <a:endParaRPr sz="20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65" name="Google Shape;165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clustering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600"/>
              <a:t>將預測結果上傳 kaggle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用 autoencoder 實作降維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回答report問題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>
                <a:solidFill>
                  <a:srgbClr val="FF0000"/>
                </a:solidFill>
              </a:rPr>
              <a:t>不能</a:t>
            </a:r>
            <a:r>
              <a:rPr lang="en" sz="1600"/>
              <a:t>使用額外的data訓練，也</a:t>
            </a:r>
            <a:r>
              <a:rPr b="1" lang="en" sz="1600">
                <a:solidFill>
                  <a:srgbClr val="FF0000"/>
                </a:solidFill>
              </a:rPr>
              <a:t>不能</a:t>
            </a:r>
            <a:r>
              <a:rPr lang="en" sz="1600"/>
              <a:t>使用pre-trained model</a:t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/>
              <a:t>Requirements - environment issue</a:t>
            </a:r>
            <a:endParaRPr i="0" sz="1800" u="none" cap="none" strike="noStrike"/>
          </a:p>
        </p:txBody>
      </p:sp>
      <p:sp>
        <p:nvSpPr>
          <p:cNvPr id="171" name="Google Shape;171;p21"/>
          <p:cNvSpPr txBox="1"/>
          <p:nvPr>
            <p:ph idx="1" type="body"/>
          </p:nvPr>
        </p:nvSpPr>
        <p:spPr>
          <a:xfrm>
            <a:off x="360950" y="1316875"/>
            <a:ext cx="77910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 sz="1400" u="sng">
                <a:solidFill>
                  <a:schemeClr val="hlink"/>
                </a:solidFill>
                <a:hlinkClick r:id="rId3"/>
              </a:rPr>
              <a:t>environment.yaml</a:t>
            </a:r>
            <a:endParaRPr b="1" sz="1600">
              <a:solidFill>
                <a:srgbClr val="FF0000"/>
              </a:solidFill>
            </a:endParaRPr>
          </a:p>
          <a:p>
            <a:pPr indent="-330200" lvl="0" marL="457200" marR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b="1" lang="en" sz="1600">
                <a:solidFill>
                  <a:srgbClr val="FF0000"/>
                </a:solidFill>
              </a:rPr>
              <a:t>若需要其它套件，請及早來信詢問。</a:t>
            </a:r>
            <a:endParaRPr b="1" sz="1600">
              <a:solidFill>
                <a:srgbClr val="FF0000"/>
              </a:solidFill>
            </a:endParaRPr>
          </a:p>
          <a:p>
            <a:pPr indent="-323850" lvl="1" marL="914400" marR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rgbClr val="FF0000"/>
              </a:buClr>
              <a:buSzPts val="1500"/>
              <a:buChar char="○"/>
            </a:pPr>
            <a:r>
              <a:rPr b="1" lang="en" sz="1500">
                <a:solidFill>
                  <a:srgbClr val="292929"/>
                </a:solidFill>
              </a:rPr>
              <a:t>套件版本與python版本並沒有強制限制，以colab能跑為主</a:t>
            </a:r>
            <a:br>
              <a:rPr b="1" lang="en" sz="1500">
                <a:solidFill>
                  <a:srgbClr val="292929"/>
                </a:solidFill>
              </a:rPr>
            </a:br>
            <a:r>
              <a:rPr b="1" lang="en" sz="1500">
                <a:solidFill>
                  <a:srgbClr val="292929"/>
                </a:solidFill>
                <a:latin typeface="Courier New"/>
                <a:ea typeface="Courier New"/>
                <a:cs typeface="Courier New"/>
                <a:sym typeface="Courier New"/>
              </a:rPr>
              <a:t>$pip list</a:t>
            </a:r>
            <a:br>
              <a:rPr b="1" lang="en" sz="1500">
                <a:solidFill>
                  <a:srgbClr val="292929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n" sz="1500">
                <a:solidFill>
                  <a:srgbClr val="292929"/>
                </a:solidFill>
                <a:latin typeface="Courier New"/>
                <a:ea typeface="Courier New"/>
                <a:cs typeface="Courier New"/>
                <a:sym typeface="Courier New"/>
              </a:rPr>
              <a:t>$python –version</a:t>
            </a:r>
            <a:br>
              <a:rPr b="1" lang="en" sz="1500">
                <a:solidFill>
                  <a:srgbClr val="292929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lang="en" sz="1500">
                <a:solidFill>
                  <a:srgbClr val="292929"/>
                </a:solidFill>
                <a:latin typeface="Courier New"/>
                <a:ea typeface="Courier New"/>
                <a:cs typeface="Courier New"/>
                <a:sym typeface="Courier New"/>
              </a:rPr>
              <a:t>$nvidia-smi</a:t>
            </a:r>
            <a:br>
              <a:rPr b="1" lang="en" sz="1500">
                <a:solidFill>
                  <a:srgbClr val="FF0000"/>
                </a:solidFill>
              </a:rPr>
            </a:br>
            <a:r>
              <a:rPr b="1" lang="en" sz="1500">
                <a:solidFill>
                  <a:srgbClr val="FF0000"/>
                </a:solidFill>
              </a:rPr>
              <a:t>如果助教跑你的code跑不動會寄信與同學確認</a:t>
            </a:r>
            <a:endParaRPr b="1" sz="1500">
              <a:solidFill>
                <a:srgbClr val="FF0000"/>
              </a:solidFill>
            </a:endParaRPr>
          </a:p>
          <a:p>
            <a:pPr indent="-323850" lvl="1" marL="914400" marR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rgbClr val="FF0000"/>
              </a:buClr>
              <a:buSzPts val="1500"/>
              <a:buChar char="○"/>
            </a:pPr>
            <a:r>
              <a:rPr b="1" lang="en" sz="1500">
                <a:solidFill>
                  <a:srgbClr val="FF0000"/>
                </a:solidFill>
              </a:rPr>
              <a:t>強烈建議不要在WSL上嘗試裝設nvidia-driver</a:t>
            </a:r>
            <a:br>
              <a:rPr b="1" lang="en" sz="1500">
                <a:solidFill>
                  <a:srgbClr val="FF0000"/>
                </a:solidFill>
              </a:rPr>
            </a:br>
            <a:r>
              <a:rPr b="1" lang="en" sz="1500">
                <a:solidFill>
                  <a:srgbClr val="292929"/>
                </a:solidFill>
              </a:rPr>
              <a:t>在Windows/Ubuntu/MacOS環境下直接跑反而會更加順利</a:t>
            </a:r>
            <a:br>
              <a:rPr b="1" lang="en" sz="1500">
                <a:solidFill>
                  <a:srgbClr val="FF0000"/>
                </a:solidFill>
              </a:rPr>
            </a:br>
            <a:r>
              <a:rPr b="1" lang="en" sz="1500">
                <a:solidFill>
                  <a:srgbClr val="000000"/>
                </a:solidFill>
              </a:rPr>
              <a:t>繳交時記得注意一下資料夾結構跟檔名，推薦在.ipynb檔頭用註解寫上跑的系統</a:t>
            </a:r>
            <a:br>
              <a:rPr b="1" lang="en" sz="1500">
                <a:solidFill>
                  <a:srgbClr val="000000"/>
                </a:solidFill>
              </a:rPr>
            </a:br>
            <a:r>
              <a:rPr b="1" lang="en" sz="15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#@system[Ubuntu-22.04 LTS/Windows10/CentOS/MacOS/Colab….]</a:t>
            </a:r>
            <a:endParaRPr b="1" sz="150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rgbClr val="666666"/>
              </a:solidFill>
            </a:endParaRPr>
          </a:p>
          <a:p>
            <a:pPr indent="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i="0" sz="14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/>
              <a:t>Requirements - file uploading</a:t>
            </a:r>
            <a:endParaRPr i="0" u="none" cap="none" strike="noStrike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22"/>
          <p:cNvSpPr txBox="1"/>
          <p:nvPr>
            <p:ph idx="1" type="body"/>
          </p:nvPr>
        </p:nvSpPr>
        <p:spPr>
          <a:xfrm>
            <a:off x="366525" y="1152425"/>
            <a:ext cx="8832300" cy="39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你的上繳至 cool 中的檔案請壓縮在同一個資料夾，並取名為 </a:t>
            </a:r>
            <a:r>
              <a:rPr b="1" lang="en" sz="1600">
                <a:solidFill>
                  <a:srgbClr val="434343"/>
                </a:solidFill>
              </a:rPr>
              <a:t>&lt;學號&gt;_hw3.zip</a:t>
            </a:r>
            <a:endParaRPr b="1" sz="1600">
              <a:solidFill>
                <a:srgbClr val="434343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○"/>
            </a:pPr>
            <a:r>
              <a:rPr lang="en" sz="1600"/>
              <a:t>該 zip 檔案內請包含：</a:t>
            </a:r>
            <a:endParaRPr sz="1400">
              <a:solidFill>
                <a:srgbClr val="666666"/>
              </a:solidFill>
            </a:endParaRPr>
          </a:p>
          <a:p>
            <a:pPr indent="-3302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■"/>
            </a:pPr>
            <a:r>
              <a:rPr b="1" lang="en" sz="1600">
                <a:solidFill>
                  <a:srgbClr val="666666"/>
                </a:solidFill>
              </a:rPr>
              <a:t>report.pdf</a:t>
            </a:r>
            <a:endParaRPr b="1" sz="1600">
              <a:solidFill>
                <a:srgbClr val="666666"/>
              </a:solidFill>
            </a:endParaRPr>
          </a:p>
          <a:p>
            <a:pPr indent="-330200" lvl="2" marL="13716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■"/>
            </a:pPr>
            <a:r>
              <a:rPr b="1" lang="en" sz="1600">
                <a:solidFill>
                  <a:srgbClr val="666666"/>
                </a:solidFill>
              </a:rPr>
              <a:t>hw3.ipynb (or hw3.py)</a:t>
            </a:r>
            <a:endParaRPr b="1" sz="1600">
              <a:solidFill>
                <a:srgbClr val="666666"/>
              </a:solidFill>
            </a:endParaRPr>
          </a:p>
          <a:p>
            <a:pPr indent="-3302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■"/>
            </a:pPr>
            <a:r>
              <a:rPr lang="en" sz="1600"/>
              <a:t>請將參數連結(最佳model，或其他reproduce必須的檔案)附在report中</a:t>
            </a:r>
            <a:endParaRPr sz="1600"/>
          </a:p>
          <a:p>
            <a:pPr indent="-330200" lvl="3" marL="1828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b="1" lang="en">
                <a:solidFill>
                  <a:srgbClr val="666666"/>
                </a:solidFill>
              </a:rPr>
              <a:t>也可以上傳自己的雲端，在code內用 gdown 指令。</a:t>
            </a:r>
            <a:endParaRPr b="1">
              <a:solidFill>
                <a:srgbClr val="666666"/>
              </a:solidFill>
            </a:endParaRPr>
          </a:p>
          <a:p>
            <a:pPr indent="-330200" lvl="3" marL="1828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b="1" lang="en">
                <a:solidFill>
                  <a:srgbClr val="666666"/>
                </a:solidFill>
              </a:rPr>
              <a:t>範例：</a:t>
            </a:r>
            <a:endParaRPr b="1">
              <a:solidFill>
                <a:srgbClr val="666666"/>
              </a:solidFill>
            </a:endParaRPr>
          </a:p>
          <a:p>
            <a:pPr indent="0" lvl="0" marL="1828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666666"/>
              </a:solidFill>
            </a:endParaRPr>
          </a:p>
          <a:p>
            <a:pPr indent="0" lvl="0" marL="1828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666666"/>
              </a:solidFill>
            </a:endParaRPr>
          </a:p>
          <a:p>
            <a:pPr indent="-3302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■"/>
            </a:pPr>
            <a:r>
              <a:rPr lang="en" sz="1600">
                <a:solidFill>
                  <a:srgbClr val="666666"/>
                </a:solidFill>
              </a:rPr>
              <a:t>Optional: 其他可以幫助說明你的 code 的文件</a:t>
            </a:r>
            <a:endParaRPr sz="1600">
              <a:solidFill>
                <a:srgbClr val="666666"/>
              </a:solidFill>
            </a:endParaRPr>
          </a:p>
          <a:p>
            <a:pPr indent="-3302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■"/>
            </a:pPr>
            <a:r>
              <a:rPr lang="en" sz="1600">
                <a:solidFill>
                  <a:srgbClr val="666666"/>
                </a:solidFill>
              </a:rPr>
              <a:t>簡述一下使用到的套件名稱以及套件版本</a:t>
            </a:r>
            <a:r>
              <a:rPr lang="en" sz="1200">
                <a:solidFill>
                  <a:srgbClr val="666666"/>
                </a:solidFill>
              </a:rPr>
              <a:t>(ex:python3.10 &amp; numpy(a.b.c)......)</a:t>
            </a:r>
            <a:endParaRPr sz="1200">
              <a:solidFill>
                <a:srgbClr val="666666"/>
              </a:solidFill>
            </a:endParaRPr>
          </a:p>
        </p:txBody>
      </p:sp>
      <p:pic>
        <p:nvPicPr>
          <p:cNvPr id="178" name="Google Shape;178;p22"/>
          <p:cNvPicPr preferRelativeResize="0"/>
          <p:nvPr/>
        </p:nvPicPr>
        <p:blipFill rotWithShape="1">
          <a:blip r:embed="rId3">
            <a:alphaModFix/>
          </a:blip>
          <a:srcRect b="13858" l="0" r="0" t="0"/>
          <a:stretch/>
        </p:blipFill>
        <p:spPr>
          <a:xfrm>
            <a:off x="2324300" y="3563575"/>
            <a:ext cx="3801275" cy="75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84" name="Google Shape;184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Task Description - Embedding </a:t>
            </a:r>
            <a:endParaRPr sz="2000">
              <a:solidFill>
                <a:srgbClr val="B7B7B7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" sz="1800">
                <a:solidFill>
                  <a:srgbClr val="B7B7B7"/>
                </a:solidFill>
              </a:rPr>
              <a:t>Task: mage clustering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Kaggle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Requirements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Grading Policy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FAQ</a:t>
            </a:r>
            <a:endParaRPr sz="20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Grading Policy - Deadline</a:t>
            </a:r>
            <a:endParaRPr/>
          </a:p>
        </p:txBody>
      </p:sp>
      <p:sp>
        <p:nvSpPr>
          <p:cNvPr id="190" name="Google Shape;190;p25"/>
          <p:cNvSpPr txBox="1"/>
          <p:nvPr>
            <p:ph idx="1" type="body"/>
          </p:nvPr>
        </p:nvSpPr>
        <p:spPr>
          <a:xfrm>
            <a:off x="552400" y="125367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Kaggle Deadline: 2023/11/11 01:00:00 (GMT+8)</a:t>
            </a:r>
            <a:r>
              <a:rPr lang="en" sz="1000">
                <a:solidFill>
                  <a:srgbClr val="FF0000"/>
                </a:solidFill>
              </a:rPr>
              <a:t>(請當成11/10截止 多一個小時給大家上傳調整)</a:t>
            </a:r>
            <a:endParaRPr sz="1000">
              <a:solidFill>
                <a:srgbClr val="FF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Cool Deadline: 2022/11/12 23:59:59  (GMT+8)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Grading Policy - Evaluation (2%)</a:t>
            </a:r>
            <a:endParaRPr/>
          </a:p>
        </p:txBody>
      </p:sp>
      <p:sp>
        <p:nvSpPr>
          <p:cNvPr id="196" name="Google Shape;196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(</a:t>
            </a:r>
            <a:r>
              <a:rPr lang="en">
                <a:solidFill>
                  <a:srgbClr val="000000"/>
                </a:solidFill>
              </a:rPr>
              <a:t>0.5</a:t>
            </a:r>
            <a:r>
              <a:rPr lang="en" sz="1800">
                <a:solidFill>
                  <a:srgbClr val="000000"/>
                </a:solidFill>
              </a:rPr>
              <a:t>%)</a:t>
            </a:r>
            <a:r>
              <a:rPr lang="en" sz="1800"/>
              <a:t> 超過public leaderboard的simple baseline分數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(0.5%)</a:t>
            </a:r>
            <a:r>
              <a:rPr lang="en"/>
              <a:t> 超過private leaderboard的simple baseline分數</a:t>
            </a:r>
            <a:br>
              <a:rPr lang="en" sz="1800"/>
            </a:b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(</a:t>
            </a:r>
            <a:r>
              <a:rPr lang="en"/>
              <a:t>0.5</a:t>
            </a:r>
            <a:r>
              <a:rPr lang="en" sz="1800"/>
              <a:t>%) 超過public leaderboard的strong baseline分數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(0.5%)</a:t>
            </a:r>
            <a:r>
              <a:rPr lang="en"/>
              <a:t> 超過private leaderboard的strong baseline分數</a:t>
            </a:r>
            <a:br>
              <a:rPr lang="en" sz="1800"/>
            </a:b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87" name="Google Shape;87;p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Task Description - Embedding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Task: Image clustering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Kaggle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Requirements &amp; Regulation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Grading Policy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FAQ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Grading Policy - Report (10%)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  <p:sp>
        <p:nvSpPr>
          <p:cNvPr id="202" name="Google Shape;202;p26"/>
          <p:cNvSpPr txBox="1"/>
          <p:nvPr/>
        </p:nvSpPr>
        <p:spPr>
          <a:xfrm>
            <a:off x="311700" y="1388100"/>
            <a:ext cx="8520600" cy="37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Char char="●"/>
            </a:pPr>
            <a:r>
              <a:rPr b="0" i="0" lang="en" sz="16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Tem</a:t>
            </a:r>
            <a:r>
              <a:rPr b="0" i="0" lang="en" sz="18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plate Report - </a:t>
            </a:r>
            <a:r>
              <a:rPr b="0" i="0" lang="en" sz="1800" u="none" cap="none" strike="noStrike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4%</a:t>
            </a:r>
            <a:endParaRPr b="0" i="0" sz="1800" u="none" cap="none" strike="noStrike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https://docs.google.com/document/d/1n4RGIxXpLrTakT1TkypLvLs1dpuBJkaq/edit?usp=sharing&amp;ouid=112465961449455869485&amp;rtpof=true&amp;sd=true</a:t>
            </a:r>
            <a:endParaRPr b="0" i="0" sz="1600" u="none" cap="none" strike="noStrike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b="0" i="0" lang="en" sz="18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Math Problem - </a:t>
            </a:r>
            <a:r>
              <a:rPr lang="en" sz="18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  <a:r>
              <a:rPr b="0" i="0" lang="en" sz="1800" u="none" cap="none" strike="noStrike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%</a:t>
            </a:r>
            <a:endParaRPr b="0" i="0" sz="1800" u="none" cap="none" strike="noStrike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○"/>
            </a:pPr>
            <a:r>
              <a:rPr lang="en" sz="1600" u="sng">
                <a:solidFill>
                  <a:schemeClr val="hlink"/>
                </a:solidFill>
              </a:rPr>
              <a:t>https://ntueemlta2023.github.io/homeworks/hw3/ml-2023fall-hw3-math.pdf</a:t>
            </a:r>
            <a:endParaRPr sz="1600">
              <a:solidFill>
                <a:srgbClr val="FF0000"/>
              </a:solidFill>
            </a:endParaRPr>
          </a:p>
          <a:p>
            <a:pPr indent="-34290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Type in latex(preferable) or take pictures of your handwriting</a:t>
            </a:r>
            <a:endParaRPr b="0" i="0" sz="18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Open Sans"/>
              <a:buChar char="●"/>
            </a:pPr>
            <a:r>
              <a:rPr b="0" i="0" lang="en" sz="1800" u="none" cap="none" strike="noStrike">
                <a:solidFill>
                  <a:srgbClr val="424242"/>
                </a:solidFill>
                <a:latin typeface="Open Sans"/>
                <a:ea typeface="Open Sans"/>
                <a:cs typeface="Open Sans"/>
                <a:sym typeface="Open Sans"/>
              </a:rPr>
              <a:t>Write them in report.pdf</a:t>
            </a:r>
            <a:endParaRPr b="0" i="0" sz="1800" u="none" cap="none" strike="noStrike">
              <a:solidFill>
                <a:srgbClr val="42424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Grading Policy - Report </a:t>
            </a:r>
            <a:endParaRPr/>
          </a:p>
        </p:txBody>
      </p:sp>
      <p:sp>
        <p:nvSpPr>
          <p:cNvPr id="208" name="Google Shape;208;p27"/>
          <p:cNvSpPr txBox="1"/>
          <p:nvPr>
            <p:ph idx="1" type="body"/>
          </p:nvPr>
        </p:nvSpPr>
        <p:spPr>
          <a:xfrm>
            <a:off x="311700" y="1266325"/>
            <a:ext cx="8520600" cy="37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Code Pro"/>
              <a:buChar char="●"/>
            </a:pPr>
            <a:r>
              <a:rPr lang="en" sz="1600"/>
              <a:t>限制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○"/>
            </a:pPr>
            <a:r>
              <a:rPr lang="en" sz="1600">
                <a:solidFill>
                  <a:srgbClr val="FF0000"/>
                </a:solidFill>
              </a:rPr>
              <a:t>檔名必須為 report.pdf !!!</a:t>
            </a:r>
            <a:endParaRPr sz="1600">
              <a:solidFill>
                <a:srgbClr val="FF0000"/>
              </a:solidFill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保留各題標題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請標明</a:t>
            </a:r>
            <a:r>
              <a:rPr lang="en" sz="1600">
                <a:solidFill>
                  <a:srgbClr val="FF0000"/>
                </a:solidFill>
              </a:rPr>
              <a:t>系級、學號、姓名</a:t>
            </a:r>
            <a:r>
              <a:rPr lang="en" sz="1600"/>
              <a:t>，並按照report模板回答問題，切勿隨意更動題號順序。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若有和其他修課同學討論，請務必於題號前標明collaborator（含姓名、學號）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違反以上規定，report不予計分。</a:t>
            </a:r>
            <a:br>
              <a:rPr lang="en" sz="1600"/>
            </a:br>
            <a:endParaRPr sz="1600"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Report 模板連結</a:t>
            </a:r>
            <a:endParaRPr sz="1600"/>
          </a:p>
          <a:p>
            <a:pPr indent="-3175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 sz="16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https://docs.google.com/document/d/1n4RGIxXpLrTakT1TkypLvLs1dpuBJkaq/edit?usp=sharing&amp;ouid=112465961449455869485&amp;rtpof=true&amp;sd=true</a:t>
            </a:r>
            <a:endParaRPr/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Grading Policy - Other Policy</a:t>
            </a:r>
            <a:endParaRPr/>
          </a:p>
        </p:txBody>
      </p:sp>
      <p:sp>
        <p:nvSpPr>
          <p:cNvPr id="214" name="Google Shape;214;p28"/>
          <p:cNvSpPr txBox="1"/>
          <p:nvPr>
            <p:ph idx="1" type="body"/>
          </p:nvPr>
        </p:nvSpPr>
        <p:spPr>
          <a:xfrm>
            <a:off x="311700" y="1266325"/>
            <a:ext cx="8520600" cy="37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b="1" lang="en" sz="1800"/>
              <a:t>Lateness</a:t>
            </a:r>
            <a:endParaRPr b="1" sz="18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Cool 遲交</a:t>
            </a:r>
            <a:endParaRPr sz="1600"/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以最後一次繳交之時間為準</a:t>
            </a:r>
            <a:endParaRPr sz="1600"/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一天: 以小時為單位，線性遞減至七折</a:t>
            </a:r>
            <a:endParaRPr sz="1600"/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兩天: 以小時為單位，從七折線性遞減零分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○"/>
            </a:pPr>
            <a:r>
              <a:rPr lang="en" sz="1600">
                <a:solidFill>
                  <a:srgbClr val="FF0000"/>
                </a:solidFill>
              </a:rPr>
              <a:t>不接受程式 or 報告單獨遲交</a:t>
            </a:r>
            <a:endParaRPr sz="1600">
              <a:solidFill>
                <a:srgbClr val="FF0000"/>
              </a:solidFill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有特殊原因，請找助教說明。</a:t>
            </a:r>
            <a:endParaRPr sz="16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Runtime </a:t>
            </a:r>
            <a:r>
              <a:rPr b="1" lang="en" sz="1800"/>
              <a:t>Error</a:t>
            </a:r>
            <a:endParaRPr b="1" sz="18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若助教無法順利執行程式，請在公告時間內寄信向助教說明，修好之後重新執行所得 kaggle 部分分數將x0.5。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若有大幅更動程式邏輯，請務必和助教說明清楚。</a:t>
            </a:r>
            <a:endParaRPr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FAQ</a:t>
            </a:r>
            <a:endParaRPr/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311700" y="1266325"/>
            <a:ext cx="4900500" cy="37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環境問題請善用 google。</a:t>
            </a:r>
            <a:endParaRPr b="1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pip install xxx</a:t>
            </a:r>
            <a:endParaRPr b="1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apt-get install xxx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有問題建議可以在 FB Group 裡面留言發問，可能很多人都有一樣的問題。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若有其他問題，請寄信至助教信箱，</a:t>
            </a:r>
            <a:r>
              <a:rPr b="1" lang="en">
                <a:solidFill>
                  <a:srgbClr val="FF0000"/>
                </a:solidFill>
              </a:rPr>
              <a:t>請勿直接FB私訊助教</a:t>
            </a:r>
            <a:r>
              <a:rPr lang="en"/>
              <a:t>。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Mail title:</a:t>
            </a:r>
            <a:br>
              <a:rPr lang="en"/>
            </a:br>
            <a:r>
              <a:rPr lang="en"/>
              <a:t> [ML23_hw3_code]{your name}_{title}</a:t>
            </a:r>
            <a:br>
              <a:rPr lang="en"/>
            </a:br>
            <a:r>
              <a:rPr lang="en"/>
              <a:t> </a:t>
            </a:r>
            <a:r>
              <a:rPr lang="en"/>
              <a:t>[ML23_hw3_math]{your name}_{title}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21" name="Google Shape;22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5850" y="1074538"/>
            <a:ext cx="3097255" cy="3686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93ea1ebb95_1_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</a:t>
            </a:r>
            <a:endParaRPr/>
          </a:p>
        </p:txBody>
      </p:sp>
      <p:sp>
        <p:nvSpPr>
          <p:cNvPr id="227" name="Google Shape;227;g293ea1ebb95_1_0"/>
          <p:cNvSpPr txBox="1"/>
          <p:nvPr>
            <p:ph idx="1" type="body"/>
          </p:nvPr>
        </p:nvSpPr>
        <p:spPr>
          <a:xfrm>
            <a:off x="311700" y="1266325"/>
            <a:ext cx="8520600" cy="38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ts val="1550"/>
              <a:buFont typeface="Arial"/>
              <a:buChar char="●"/>
            </a:pPr>
            <a:r>
              <a:rPr b="1" lang="en" sz="155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ntueemlta2023@gmail.com</a:t>
            </a:r>
            <a:r>
              <a:rPr b="1" lang="en" sz="1550">
                <a:solidFill>
                  <a:srgbClr val="202124"/>
                </a:solidFill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b="1" lang="en" sz="155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b08209023@ntu.edu.tw</a:t>
            </a:r>
            <a:endParaRPr b="1" sz="1550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550"/>
              <a:buFont typeface="Arial"/>
              <a:buChar char="●"/>
            </a:pPr>
            <a:r>
              <a:rPr b="1" lang="en" sz="15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Title : </a:t>
            </a:r>
            <a:r>
              <a:rPr b="1" lang="en" sz="1400"/>
              <a:t>[ML23_hw3_code]{your name}_{title}</a:t>
            </a:r>
            <a:endParaRPr b="1" sz="1550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550"/>
              <a:buFont typeface="Arial"/>
              <a:buChar char="●"/>
            </a:pPr>
            <a:r>
              <a:rPr b="1" lang="en" sz="15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關於環境/運行時間/註解問題：</a:t>
            </a:r>
            <a:endParaRPr b="1" sz="1550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b="1" lang="en" sz="15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環境部分基本上以colab可以順利執行為主，推薦使用python3.7，但python3.10也可以，倘若有套件衝突需要檢查自己電腦環境有沒有爛掉，</a:t>
            </a:r>
            <a:r>
              <a:rPr b="1" lang="en" sz="125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強烈不建議用WSL跑，如果都是用助教的範例code為主並且在colab上可以順跑，沒有奇怪的import的話則不需要特別註解跟提交。</a:t>
            </a:r>
            <a:br>
              <a:rPr lang="en" sz="9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5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2. 時間限制非強制，但還是推薦壓在10min左右可以跑10個epoch，基本上助教檢驗code時不要讓助教的電腦跑太久即可</a:t>
            </a:r>
            <a:br>
              <a:rPr lang="en" sz="9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1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(助教顯卡約莫1650等級，不要拿RTX ada A6000跑個十分鐘或者拿工作站的大量GPU unit 去train)</a:t>
            </a:r>
            <a:endParaRPr b="1" sz="1150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7975" lvl="0" marL="457200" rtl="0" algn="l">
              <a:spcBef>
                <a:spcPts val="1200"/>
              </a:spcBef>
              <a:spcAft>
                <a:spcPts val="0"/>
              </a:spcAft>
              <a:buClr>
                <a:srgbClr val="3C4043"/>
              </a:buClr>
              <a:buSzPts val="1250"/>
              <a:buFont typeface="Arial"/>
              <a:buChar char="●"/>
            </a:pPr>
            <a:r>
              <a:rPr b="1" lang="en" sz="12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TA hour:</a:t>
            </a:r>
            <a:br>
              <a:rPr b="1" lang="en" sz="12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2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	週二早上1000~1200 @ (待定)</a:t>
            </a:r>
            <a:br>
              <a:rPr b="1" lang="en" sz="12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1250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	跟助教另外約時間</a:t>
            </a:r>
            <a:endParaRPr b="1" sz="1250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7271fe3049_0_4"/>
          <p:cNvSpPr txBox="1"/>
          <p:nvPr>
            <p:ph type="title"/>
          </p:nvPr>
        </p:nvSpPr>
        <p:spPr>
          <a:xfrm>
            <a:off x="424400" y="465994"/>
            <a:ext cx="85206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學術倫理</a:t>
            </a:r>
            <a:endParaRPr/>
          </a:p>
        </p:txBody>
      </p:sp>
      <p:sp>
        <p:nvSpPr>
          <p:cNvPr id="233" name="Google Shape;233;g17271fe3049_0_4"/>
          <p:cNvSpPr txBox="1"/>
          <p:nvPr>
            <p:ph idx="1" type="body"/>
          </p:nvPr>
        </p:nvSpPr>
        <p:spPr>
          <a:xfrm>
            <a:off x="623400" y="1333194"/>
            <a:ext cx="8520600" cy="24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Code Pro"/>
              <a:buChar char="●"/>
            </a:pPr>
            <a:r>
              <a:rPr lang="en" sz="2000">
                <a:solidFill>
                  <a:srgbClr val="000000"/>
                </a:solidFill>
              </a:rPr>
              <a:t>Cheating</a:t>
            </a:r>
            <a:endParaRPr sz="2000">
              <a:solidFill>
                <a:srgbClr val="000000"/>
              </a:solidFill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icrosoft JhengHei"/>
              <a:buChar char="○"/>
            </a:pPr>
            <a:r>
              <a:rPr lang="en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抄code、抄report （含之前修課同學）</a:t>
            </a:r>
            <a:endParaRPr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icrosoft JhengHei"/>
              <a:buChar char="○"/>
            </a:pPr>
            <a:r>
              <a:rPr lang="en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開設kaggle多重分身帳號註冊competition</a:t>
            </a:r>
            <a:endParaRPr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icrosoft JhengHei"/>
              <a:buChar char="○"/>
            </a:pPr>
            <a:r>
              <a:rPr lang="en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於訓練過程以任何不限定形式接觸到testing data的正確答案</a:t>
            </a:r>
            <a:endParaRPr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icrosoft JhengHei"/>
              <a:buChar char="○"/>
            </a:pPr>
            <a:r>
              <a:rPr lang="en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不得上傳之前的kaggle競賽</a:t>
            </a:r>
            <a:endParaRPr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Microsoft JhengHei"/>
              <a:buChar char="○"/>
            </a:pPr>
            <a:r>
              <a:rPr lang="en" sz="16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教授與助教群保留請同學到辦公室解釋coding作業的權利，請同學務必自愛</a:t>
            </a:r>
            <a:endParaRPr sz="1600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600"/>
          </a:p>
        </p:txBody>
      </p:sp>
      <p:pic>
        <p:nvPicPr>
          <p:cNvPr id="234" name="Google Shape;234;g17271fe3049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6300" y="466000"/>
            <a:ext cx="3024775" cy="1700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相關連結</a:t>
            </a:r>
            <a:endParaRPr/>
          </a:p>
        </p:txBody>
      </p:sp>
      <p:sp>
        <p:nvSpPr>
          <p:cNvPr id="240" name="Google Shape;240;p30"/>
          <p:cNvSpPr txBox="1"/>
          <p:nvPr>
            <p:ph idx="1" type="body"/>
          </p:nvPr>
        </p:nvSpPr>
        <p:spPr>
          <a:xfrm>
            <a:off x="311700" y="1152425"/>
            <a:ext cx="8441700" cy="3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Kaggle: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https://www.kaggle.com/competitions/ml2023-fall-hw3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Colab: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https://colab.research.google.com/drive/1_YkFH7Ajkd6zlee3feHcmOnwW0f98yDx?usp=sharing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Report Template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700" u="sng">
                <a:solidFill>
                  <a:schemeClr val="hlink"/>
                </a:solidFill>
                <a:hlinkClick r:id="rId5"/>
              </a:rPr>
              <a:t>https://docs.google.com/document/d/1n4RGIxXpLrTakT1TkypLvLs1dpuBJkaq/edit?usp=sharing&amp;ouid=112465961449455869485&amp;rtpof=true&amp;sd=true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Math problem: 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○"/>
            </a:pPr>
            <a:r>
              <a:rPr lang="en" sz="16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https://ntueemlta2023.github.io/homeworks/hw3/ml-2023fall-hw3-math.pdf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11430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marR="11430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outline </a:t>
            </a:r>
            <a:r>
              <a:rPr lang="en" sz="1800"/>
              <a:t>1/7</a:t>
            </a:r>
            <a:endParaRPr sz="1800"/>
          </a:p>
        </p:txBody>
      </p:sp>
      <p:sp>
        <p:nvSpPr>
          <p:cNvPr id="93" name="Google Shape;93;p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目標：分辨給定的兩張 images 是否為風景。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除了 image 都是32*32*3的圖片，沒有任何 label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○"/>
            </a:pPr>
            <a:r>
              <a:rPr b="1" lang="en" sz="1600">
                <a:solidFill>
                  <a:srgbClr val="FF0000"/>
                </a:solidFill>
              </a:rPr>
              <a:t>不能使用額外的 dataset ，也不能使用額外資料 pre-train 的 model</a:t>
            </a:r>
            <a:endParaRPr b="1" sz="16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94" name="Google Shape;94;p8"/>
          <p:cNvSpPr txBox="1"/>
          <p:nvPr/>
        </p:nvSpPr>
        <p:spPr>
          <a:xfrm>
            <a:off x="4028025" y="3540638"/>
            <a:ext cx="4842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V.S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5" name="Google Shape;9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87375" y="2571750"/>
            <a:ext cx="2370075" cy="237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94100" y="2598575"/>
            <a:ext cx="2316475" cy="23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methods </a:t>
            </a:r>
            <a:r>
              <a:rPr lang="en" sz="1800"/>
              <a:t>2/7</a:t>
            </a:r>
            <a:endParaRPr/>
          </a:p>
        </p:txBody>
      </p:sp>
      <p:sp>
        <p:nvSpPr>
          <p:cNvPr id="102" name="Google Shape;102;p11"/>
          <p:cNvSpPr txBox="1"/>
          <p:nvPr>
            <p:ph idx="1" type="body"/>
          </p:nvPr>
        </p:nvSpPr>
        <p:spPr>
          <a:xfrm>
            <a:off x="165650" y="1266325"/>
            <a:ext cx="8807700" cy="3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如果直接在原本的 image 上做 cluster，結果會很差 (有很多冗餘資訊)</a:t>
            </a:r>
            <a:endParaRPr sz="1600">
              <a:solidFill>
                <a:srgbClr val="FF0000"/>
              </a:solidFill>
            </a:endParaRPr>
          </a:p>
          <a:p>
            <a:pPr indent="-342900" lvl="0" marL="457200" rtl="0" algn="l">
              <a:lnSpc>
                <a:spcPct val="17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更好的方式：先將原始 image 做 dimension reduction，用比較少的維度來描述一張 image。e.g. autoencoder, PCA, SVD, t-SNE, or other embedding algorithms.</a:t>
            </a:r>
            <a:br>
              <a:rPr lang="en"/>
            </a:br>
            <a:endParaRPr/>
          </a:p>
          <a:p>
            <a:pPr indent="0" lvl="0" marL="91440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requirements </a:t>
            </a:r>
            <a:r>
              <a:rPr lang="en" sz="1800"/>
              <a:t>3/7</a:t>
            </a:r>
            <a:endParaRPr/>
          </a:p>
        </p:txBody>
      </p:sp>
      <p:sp>
        <p:nvSpPr>
          <p:cNvPr id="108" name="Google Shape;108;p12"/>
          <p:cNvSpPr txBox="1"/>
          <p:nvPr>
            <p:ph idx="1" type="body"/>
          </p:nvPr>
        </p:nvSpPr>
        <p:spPr>
          <a:xfrm>
            <a:off x="311700" y="1266325"/>
            <a:ext cx="4116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請實作用 </a:t>
            </a:r>
            <a:r>
              <a:rPr b="1" lang="en"/>
              <a:t>autoencoder</a:t>
            </a:r>
            <a:r>
              <a:rPr lang="en"/>
              <a:t> 將9000張圖片降維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再利用降維過的 latent code 對這9000個 vector 去分類是否為風景</a:t>
            </a:r>
            <a:br>
              <a:rPr lang="en"/>
            </a:br>
            <a:endParaRPr/>
          </a:p>
        </p:txBody>
      </p:sp>
      <p:pic>
        <p:nvPicPr>
          <p:cNvPr id="109" name="Google Shape;10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1152414"/>
            <a:ext cx="4116900" cy="345526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2"/>
          <p:cNvSpPr txBox="1"/>
          <p:nvPr/>
        </p:nvSpPr>
        <p:spPr>
          <a:xfrm>
            <a:off x="4928300" y="4569025"/>
            <a:ext cx="805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0434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Ref: </a:t>
            </a: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李宏毅老師 Auto-encoder slide (2017 Fall)</a:t>
            </a:r>
            <a:endParaRPr b="0" i="0" sz="1200" u="none" cap="none" strike="noStrik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data </a:t>
            </a:r>
            <a:r>
              <a:rPr lang="en" sz="1800"/>
              <a:t>4/7</a:t>
            </a:r>
            <a:endParaRPr/>
          </a:p>
        </p:txBody>
      </p:sp>
      <p:sp>
        <p:nvSpPr>
          <p:cNvPr id="116" name="Google Shape;116;p9"/>
          <p:cNvSpPr txBox="1"/>
          <p:nvPr>
            <p:ph idx="1" type="body"/>
          </p:nvPr>
        </p:nvSpPr>
        <p:spPr>
          <a:xfrm>
            <a:off x="311700" y="1266325"/>
            <a:ext cx="85206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trainX.npy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/>
              <a:t>利用np.load()讀入資料。</a:t>
            </a:r>
            <a:endParaRPr sz="16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/>
              <a:t>裡面總共有 9000 張 RGB圖片，大小都是32*32*3</a:t>
            </a:r>
            <a:endParaRPr sz="1600"/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visualization.npy</a:t>
            </a:r>
            <a:endParaRPr/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裡面總共有 5000 張 RGB圖片，大小都是32*32*3</a:t>
            </a:r>
            <a:endParaRPr/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前一半 label 為 0，後一半 label 為 1</a:t>
            </a:r>
            <a:endParaRPr/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該資料是寫 Report 用，</a:t>
            </a:r>
            <a:r>
              <a:rPr b="1" lang="en">
                <a:solidFill>
                  <a:srgbClr val="FF0000"/>
                </a:solidFill>
              </a:rPr>
              <a:t>不能用於模型的訓練</a:t>
            </a:r>
            <a:r>
              <a:rPr lang="en"/>
              <a:t>。使用該資料訓練者，本次作業0分計算。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data </a:t>
            </a:r>
            <a:r>
              <a:rPr lang="en" sz="1800"/>
              <a:t>5/7</a:t>
            </a:r>
            <a:endParaRPr/>
          </a:p>
        </p:txBody>
      </p:sp>
      <p:sp>
        <p:nvSpPr>
          <p:cNvPr id="122" name="Google Shape;122;p10"/>
          <p:cNvSpPr txBox="1"/>
          <p:nvPr>
            <p:ph idx="1" type="body"/>
          </p:nvPr>
        </p:nvSpPr>
        <p:spPr>
          <a:xfrm>
            <a:off x="311700" y="1266325"/>
            <a:ext cx="85206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sample_submission</a:t>
            </a:r>
            <a:endParaRPr/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第一行是 </a:t>
            </a:r>
            <a:r>
              <a:rPr lang="en">
                <a:solidFill>
                  <a:srgbClr val="FF0000"/>
                </a:solidFill>
              </a:rPr>
              <a:t>“id, label”</a:t>
            </a:r>
            <a:endParaRPr>
              <a:solidFill>
                <a:srgbClr val="FF0000"/>
              </a:solidFill>
            </a:endParaRPr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之後每一行都會有 image ID，以及對這個 image 的 prediction</a:t>
            </a:r>
            <a:endParaRPr/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評分標準：Accuracy </a:t>
            </a:r>
            <a:endParaRPr/>
          </a:p>
          <a:p>
            <a:pPr indent="-317500" lvl="2" marL="13716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如果 test case 的兩張 image 預測後是來自同一類圖片，Ans 的地方就是 1，反之是 0</a:t>
            </a:r>
            <a:endParaRPr/>
          </a:p>
          <a:p>
            <a:pPr indent="-317500" lvl="2" marL="13716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若發現 accuracy 非常低，有可能是分群時０,1互換了，同學可以自行換回來。</a:t>
            </a:r>
            <a:endParaRPr/>
          </a:p>
          <a:p>
            <a:pPr indent="-317500" lvl="3" marL="18288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前五個 label 為 0, 1, 0, 1, 0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Suggestion </a:t>
            </a:r>
            <a:r>
              <a:rPr lang="en" sz="1800"/>
              <a:t>6/7</a:t>
            </a:r>
            <a:endParaRPr/>
          </a:p>
        </p:txBody>
      </p:sp>
      <p:sp>
        <p:nvSpPr>
          <p:cNvPr id="128" name="Google Shape;128;p13"/>
          <p:cNvSpPr txBox="1"/>
          <p:nvPr>
            <p:ph idx="1" type="body"/>
          </p:nvPr>
        </p:nvSpPr>
        <p:spPr>
          <a:xfrm>
            <a:off x="165650" y="1266325"/>
            <a:ext cx="9009000" cy="3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對降維過後過後的數據做 cluster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cluster：可以試試 K-means</a:t>
            </a:r>
            <a:br>
              <a:rPr lang="en" sz="1600"/>
            </a:br>
            <a:endParaRPr sz="1600"/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或者你可以衡量兩個降維過後的 images，他們之間的相似度 (similarity)。如果相似度大於一個設定好的 threshold，就把這兩個 images 當成同一類別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算 similarity 的方法：euclidean distance, cosine similarity……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Suggestion </a:t>
            </a:r>
            <a:r>
              <a:rPr lang="en" sz="1800"/>
              <a:t>7/7</a:t>
            </a:r>
            <a:endParaRPr/>
          </a:p>
        </p:txBody>
      </p:sp>
      <p:sp>
        <p:nvSpPr>
          <p:cNvPr id="134" name="Google Shape;134;p14"/>
          <p:cNvSpPr txBox="1"/>
          <p:nvPr>
            <p:ph idx="1" type="body"/>
          </p:nvPr>
        </p:nvSpPr>
        <p:spPr>
          <a:xfrm>
            <a:off x="165650" y="1266325"/>
            <a:ext cx="9009000" cy="3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其他可能有幫助的事：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對原始 image 做 data augmentation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try different number of cluster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看看老師 unsupervised learning 上課內容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衡量好壞：利用降維過後的 feature 去 reconstruct 成原本的 image。如果 reconstruct 的結果越接近原本的 image，代表你抽出來的 feature 越好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但同時 model 不能太複雜，生成能力太好會讓 latent code 不容易分群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